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handoutMasterIdLst>
    <p:handoutMasterId r:id="rId22"/>
  </p:handoutMasterIdLst>
  <p:sldIdLst>
    <p:sldId id="281" r:id="rId5"/>
    <p:sldId id="273" r:id="rId6"/>
    <p:sldId id="257" r:id="rId7"/>
    <p:sldId id="282" r:id="rId8"/>
    <p:sldId id="283" r:id="rId9"/>
    <p:sldId id="274" r:id="rId10"/>
    <p:sldId id="275" r:id="rId11"/>
    <p:sldId id="277" r:id="rId12"/>
    <p:sldId id="278" r:id="rId13"/>
    <p:sldId id="284" r:id="rId14"/>
    <p:sldId id="286" r:id="rId15"/>
    <p:sldId id="287" r:id="rId16"/>
    <p:sldId id="289" r:id="rId17"/>
    <p:sldId id="288" r:id="rId18"/>
    <p:sldId id="279" r:id="rId19"/>
    <p:sldId id="272" r:id="rId20"/>
    <p:sldId id="280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BC6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02" autoAdjust="0"/>
  </p:normalViewPr>
  <p:slideViewPr>
    <p:cSldViewPr>
      <p:cViewPr>
        <p:scale>
          <a:sx n="80" d="100"/>
          <a:sy n="80" d="100"/>
        </p:scale>
        <p:origin x="-546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B47B046-6BF8-490E-A30E-D44357FD58EF}" type="datetimeFigureOut">
              <a:rPr lang="en-US"/>
              <a:pPr>
                <a:defRPr/>
              </a:pPr>
              <a:t>3/20/2013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426297E-87D8-413F-B785-BCA2456F84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0494B46-304A-43C2-BBAE-893D443EDCA2}" type="datetimeFigureOut">
              <a:rPr lang="en-US"/>
              <a:pPr>
                <a:defRPr/>
              </a:pPr>
              <a:t>3/20/2013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FEC6498-716E-46EB-BC44-F724F6A44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711E5-15CD-42CE-A334-095EF3FE92A9}" type="datetimeFigureOut">
              <a:rPr lang="en-US"/>
              <a:pPr>
                <a:defRPr/>
              </a:pPr>
              <a:t>3/20/2013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17552-903F-4E3C-ADB9-02A467A13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E4661-1D35-46F5-891A-CA83D024082D}" type="datetimeFigureOut">
              <a:rPr lang="en-US"/>
              <a:pPr>
                <a:defRPr/>
              </a:pPr>
              <a:t>3/20/2013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D79EA-365E-4AB8-9943-2A96A641D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8644ACA-16FF-421C-B331-8AF8F73EA874}" type="datetimeFigureOut">
              <a:rPr lang="en-US"/>
              <a:pPr>
                <a:defRPr/>
              </a:pPr>
              <a:t>3/20/2013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C72E390-BF06-4C30-8BA2-D3E33DCD83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7D511-EAF0-4D3D-A6A8-F4F888CAF8A0}" type="datetimeFigureOut">
              <a:rPr lang="en-US"/>
              <a:pPr>
                <a:defRPr/>
              </a:pPr>
              <a:t>3/20/2013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855DB-00B1-45B2-A0D7-B43634F6CC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7C9E8-E888-4D50-8A73-F67A31CAEA34}" type="datetimeFigureOut">
              <a:rPr lang="en-US"/>
              <a:pPr>
                <a:defRPr/>
              </a:pPr>
              <a:t>3/20/2013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FB967AE-F615-4EA3-8C4B-A4C648B1F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D4AC165-3AC7-41E1-9285-869C8BABC827}" type="datetimeFigureOut">
              <a:rPr lang="en-US"/>
              <a:pPr>
                <a:defRPr/>
              </a:pPr>
              <a:t>3/20/2013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2E313D0-C07E-4915-A360-9D4AE9E9F0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3FF7D78-AE7C-4E52-91DA-85F4788FA1D2}" type="datetimeFigureOut">
              <a:rPr lang="en-US"/>
              <a:pPr>
                <a:defRPr/>
              </a:pPr>
              <a:t>3/20/2013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1C5EFF7-B1CD-40F3-81E6-D13AC0FDB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5AD7F-107D-4ADF-8C39-49B47BAF3C39}" type="datetimeFigureOut">
              <a:rPr lang="en-US"/>
              <a:pPr>
                <a:defRPr/>
              </a:pPr>
              <a:t>3/20/2013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373BD-19FE-45B3-9F3E-3AC3FDC31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9C515-3BF7-4A97-A323-2C009BBCAC37}" type="datetimeFigureOut">
              <a:rPr lang="en-US"/>
              <a:pPr>
                <a:defRPr/>
              </a:pPr>
              <a:t>3/20/2013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15AE915-7919-47D5-8818-64FD86DE91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FBCBE-0B8C-47FC-99AA-759E1E0B715B}" type="datetimeFigureOut">
              <a:rPr lang="en-US"/>
              <a:pPr>
                <a:defRPr/>
              </a:pPr>
              <a:t>3/20/2013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3CEC5-85D2-41B0-BEB7-E668C6842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4D3AC-1DDD-4A06-9147-28C228F6E66C}" type="datetimeFigureOut">
              <a:rPr lang="en-US"/>
              <a:pPr>
                <a:defRPr/>
              </a:pPr>
              <a:t>3/20/2013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F49D3-2471-4966-BB5B-35B10E64D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CC25221-70B6-4CD2-9776-8204821A8B0A}" type="datetimeFigureOut">
              <a:rPr lang="en-US"/>
              <a:pPr>
                <a:defRPr/>
              </a:pPr>
              <a:t>3/20/2013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A6FE073F-C190-4C1F-AEDC-34A92CCCD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858B2-4E2D-4897-8159-5AD6C8C258BF}" type="datetimeFigureOut">
              <a:rPr lang="en-US"/>
              <a:pPr>
                <a:defRPr/>
              </a:pPr>
              <a:t>3/20/2013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DCCF4-0DB3-41F0-9895-89ED929BE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05B18-019F-4B22-9235-8E88788F2C5E}" type="datetimeFigureOut">
              <a:rPr lang="en-US"/>
              <a:pPr>
                <a:defRPr/>
              </a:pPr>
              <a:t>3/20/2013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170FF-C3E1-4D1D-B6DA-BE566266ED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2B55F-757D-42FA-A1A8-FCB83467B6DA}" type="datetimeFigureOut">
              <a:rPr lang="en-US"/>
              <a:pPr>
                <a:defRPr/>
              </a:pPr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86A03-1D52-4772-A998-C3A05EB59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E2E71-5EC3-4B7F-9C2B-5CD604ADAF36}" type="datetimeFigureOut">
              <a:rPr lang="en-US"/>
              <a:pPr>
                <a:defRPr/>
              </a:pPr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6D77E-BF81-4A54-A412-BF5FACF5D5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160CE-4E9A-4710-9457-0B349D8BDD06}" type="datetimeFigureOut">
              <a:rPr lang="en-US"/>
              <a:pPr>
                <a:defRPr/>
              </a:pPr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ABD96-0ABA-4CF3-A213-9C7C6ECB6E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52F66-9252-4F16-A076-CE11E7800B60}" type="datetimeFigureOut">
              <a:rPr lang="en-US"/>
              <a:pPr>
                <a:defRPr/>
              </a:pPr>
              <a:t>3/20/2013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1114A-545C-4EA9-BF9C-DB698291DB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4E8D2-FCBE-448B-9BC0-4194C0850AE1}" type="datetimeFigureOut">
              <a:rPr lang="en-US"/>
              <a:pPr>
                <a:defRPr/>
              </a:pPr>
              <a:t>3/20/2013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FE0B7-D372-4884-AC73-A0CF470AFE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2BF35-C38E-4674-B869-4FFE74439D3E}" type="datetimeFigureOut">
              <a:rPr lang="en-US"/>
              <a:pPr>
                <a:defRPr/>
              </a:pPr>
              <a:t>3/20/2013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FA289-F575-48F2-ADCA-AC47912874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6A2ED-BAE6-49C1-A6C9-B1E24075B0B9}" type="datetimeFigureOut">
              <a:rPr lang="en-US"/>
              <a:pPr>
                <a:defRPr/>
              </a:pPr>
              <a:t>3/20/2013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E81BD-D331-4A58-8442-72B3CECC97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41DE26D-3A06-4C20-ABDD-E127222782C7}" type="datetimeFigureOut">
              <a:rPr lang="en-US"/>
              <a:pPr>
                <a:defRPr/>
              </a:pPr>
              <a:t>3/20/2013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C185928-E8B6-4D5F-A53D-238E60842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A7D9D-0319-4BD8-8460-F1416C56C6D0}" type="datetimeFigureOut">
              <a:rPr lang="en-US"/>
              <a:pPr>
                <a:defRPr/>
              </a:pPr>
              <a:t>3/20/2013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A3CC6-EACD-4ED7-8783-B7CFD014F0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800F1-F005-4D25-85C2-9BED2A358754}" type="datetimeFigureOut">
              <a:rPr lang="en-US"/>
              <a:pPr>
                <a:defRPr/>
              </a:pPr>
              <a:t>3/20/2013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14985-567E-463B-9935-DF9C9A09F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053C9-B501-423F-8522-296AB16E9FE3}" type="datetimeFigureOut">
              <a:rPr lang="en-US"/>
              <a:pPr>
                <a:defRPr/>
              </a:pPr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F3AAD-F2BF-4670-804C-A107506CE8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030B2-CC72-4870-8EC8-109856ACA340}" type="datetimeFigureOut">
              <a:rPr lang="en-US"/>
              <a:pPr>
                <a:defRPr/>
              </a:pPr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92785-3317-44A1-A68A-50BA4AA49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7DEE594-9847-451F-B091-9A209298D242}" type="datetimeFigureOut">
              <a:rPr lang="en-US"/>
              <a:pPr>
                <a:defRPr/>
              </a:pPr>
              <a:t>3/20/2013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109C43F-5D8B-44EF-A984-5B776048D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974F6-AD65-41AB-90D7-18C277D97970}" type="datetimeFigureOut">
              <a:rPr lang="en-US"/>
              <a:pPr>
                <a:defRPr/>
              </a:pPr>
              <a:t>3/20/2013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FC8CD-1DC9-405E-A873-AFD4DD71C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99BF6C-DE5E-45D7-AE39-7914F6AF8BF6}" type="datetimeFigureOut">
              <a:rPr lang="en-US"/>
              <a:pPr>
                <a:defRPr/>
              </a:pPr>
              <a:t>3/20/2013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18CB9B2-438E-4FB5-8B1E-E8AF98CA79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DA4DA5-36A7-4998-A4D6-A374AF3D1274}" type="datetimeFigureOut">
              <a:rPr lang="en-US"/>
              <a:pPr>
                <a:defRPr/>
              </a:pPr>
              <a:t>3/20/2013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78E771-445F-4261-8C55-111DBA390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D4CCD2-9FD6-4BE7-AF48-890149BBCDDE}" type="datetimeFigureOut">
              <a:rPr lang="en-US"/>
              <a:pPr>
                <a:defRPr/>
              </a:pPr>
              <a:t>3/20/2013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CD4C4A-611C-49A6-86D7-566411CE1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A69CCB-6E93-4DD2-9185-9B642AD25B27}" type="datetimeFigureOut">
              <a:rPr lang="en-US"/>
              <a:pPr>
                <a:defRPr/>
              </a:pPr>
              <a:t>3/20/2013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A3CF101-DDD1-40BA-8FB0-3D7B06123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6A0A6-64F5-4FB9-894E-75DAD73EDAB7}" type="datetimeFigureOut">
              <a:rPr lang="en-US"/>
              <a:pPr>
                <a:defRPr/>
              </a:pPr>
              <a:t>3/20/2013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F0B77-1106-4FE9-9781-CAA2E753D4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0BCB3-7208-491B-BBB4-7E2119DFD166}" type="datetimeFigureOut">
              <a:rPr lang="en-US"/>
              <a:pPr>
                <a:defRPr/>
              </a:pPr>
              <a:t>3/20/2013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886C5-4439-4219-813E-6174E76A2E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96BD3D-B487-4B05-8320-981FD37D6D32}" type="datetimeFigureOut">
              <a:rPr lang="en-US"/>
              <a:pPr>
                <a:defRPr/>
              </a:pPr>
              <a:t>3/20/2013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16FB941-3E82-4EFD-AFF5-A0E1BA950D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5667691-A3C5-4C7F-8BDE-76C1236D6B0D}" type="datetimeFigureOut">
              <a:rPr lang="en-US"/>
              <a:pPr>
                <a:defRPr/>
              </a:pPr>
              <a:t>3/20/2013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2DE6715-D779-4641-B459-C9FC623C2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4D91D-1393-49CF-AF43-2D3309E62E7B}" type="datetimeFigureOut">
              <a:rPr lang="en-US"/>
              <a:pPr>
                <a:defRPr/>
              </a:pPr>
              <a:t>3/20/2013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CB49F-F52D-461B-B09C-632A104D91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CF94D-3D0A-49AF-AAA6-CB369F91C600}" type="datetimeFigureOut">
              <a:rPr lang="en-US"/>
              <a:pPr>
                <a:defRPr/>
              </a:pPr>
              <a:t>3/20/2013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7EDB6-C9BD-48DD-BE31-9DF3DFD05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C2890-C9DC-4960-B4B1-415F5F7AA266}" type="datetimeFigureOut">
              <a:rPr lang="en-US"/>
              <a:pPr>
                <a:defRPr/>
              </a:pPr>
              <a:t>3/20/2013</a:t>
            </a:fld>
            <a:endParaRPr lang="en-US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A1C6E-560D-44B5-9F45-2FE581494A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8381B-E4DE-4EB9-9F85-0A69D7092A75}" type="datetimeFigureOut">
              <a:rPr lang="en-US"/>
              <a:pPr>
                <a:defRPr/>
              </a:pPr>
              <a:t>3/20/2013</a:t>
            </a:fld>
            <a:endParaRPr lang="en-US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9236B-07E3-405B-AC73-1DDA5BE81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16E8374-0DF0-488E-8771-03FFFB335230}" type="datetimeFigureOut">
              <a:rPr lang="en-US"/>
              <a:pPr>
                <a:defRPr/>
              </a:pPr>
              <a:t>3/20/2013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B3DB7E-8490-4456-995E-6D7E83BA5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D3510-75C1-4EE6-8AE4-3D74C8DCD4E9}" type="datetimeFigureOut">
              <a:rPr lang="en-US"/>
              <a:pPr>
                <a:defRPr/>
              </a:pPr>
              <a:t>3/20/2013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D8276-69EE-4B6A-B772-3838B76F8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95D25B-DCA6-41E1-86D3-B5866511ECA3}" type="datetimeFigureOut">
              <a:rPr lang="en-US"/>
              <a:pPr>
                <a:defRPr/>
              </a:pPr>
              <a:t>3/20/2013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41186A-077D-49D8-9E7E-543D01CCD9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4988AC9E-E687-4B06-B5E6-1C312A3CDC5B}" type="datetimeFigureOut">
              <a:rPr lang="en-US"/>
              <a:pPr>
                <a:defRPr/>
              </a:pPr>
              <a:t>3/20/2013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9F0C786D-001B-4143-8E0C-FC9167EC99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6" r:id="rId1"/>
    <p:sldLayoutId id="2147484470" r:id="rId2"/>
    <p:sldLayoutId id="2147484497" r:id="rId3"/>
    <p:sldLayoutId id="2147484471" r:id="rId4"/>
    <p:sldLayoutId id="2147484472" r:id="rId5"/>
    <p:sldLayoutId id="2147484473" r:id="rId6"/>
    <p:sldLayoutId id="2147484498" r:id="rId7"/>
    <p:sldLayoutId id="2147484474" r:id="rId8"/>
    <p:sldLayoutId id="2147484499" r:id="rId9"/>
    <p:sldLayoutId id="2147484475" r:id="rId10"/>
    <p:sldLayoutId id="214748447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0D92C62-FB55-4669-8F4A-C8074315743E}" type="datetimeFigureOut">
              <a:rPr lang="en-US"/>
              <a:pPr>
                <a:defRPr/>
              </a:pPr>
              <a:t>3/20/2013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572EDF8-B3D4-4FA9-B76E-ED61E6C0B7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0" r:id="rId1"/>
    <p:sldLayoutId id="2147484477" r:id="rId2"/>
    <p:sldLayoutId id="2147484501" r:id="rId3"/>
    <p:sldLayoutId id="2147484502" r:id="rId4"/>
    <p:sldLayoutId id="2147484503" r:id="rId5"/>
    <p:sldLayoutId id="2147484478" r:id="rId6"/>
    <p:sldLayoutId id="2147484504" r:id="rId7"/>
    <p:sldLayoutId id="2147484479" r:id="rId8"/>
    <p:sldLayoutId id="2147484505" r:id="rId9"/>
    <p:sldLayoutId id="2147484480" r:id="rId10"/>
    <p:sldLayoutId id="214748450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90C1418-250A-4D6E-B97C-B0D08F937FC6}" type="datetimeFigureOut">
              <a:rPr lang="en-US"/>
              <a:pPr>
                <a:defRPr/>
              </a:pPr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738BD8A-4962-4488-B50D-E342EB971C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81" r:id="rId1"/>
    <p:sldLayoutId id="2147484482" r:id="rId2"/>
    <p:sldLayoutId id="2147484483" r:id="rId3"/>
    <p:sldLayoutId id="2147484484" r:id="rId4"/>
    <p:sldLayoutId id="2147484485" r:id="rId5"/>
    <p:sldLayoutId id="2147484486" r:id="rId6"/>
    <p:sldLayoutId id="2147484487" r:id="rId7"/>
    <p:sldLayoutId id="2147484488" r:id="rId8"/>
    <p:sldLayoutId id="2147484489" r:id="rId9"/>
    <p:sldLayoutId id="2147484490" r:id="rId10"/>
    <p:sldLayoutId id="21474844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099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105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F3C3EBD-7D74-4A3A-8490-85CC3FB429F0}" type="datetimeFigureOut">
              <a:rPr lang="en-US"/>
              <a:pPr>
                <a:defRPr/>
              </a:pPr>
              <a:t>3/20/2013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D110474-CB4C-413A-A845-010D11B490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7" r:id="rId1"/>
    <p:sldLayoutId id="2147484492" r:id="rId2"/>
    <p:sldLayoutId id="2147484508" r:id="rId3"/>
    <p:sldLayoutId id="2147484509" r:id="rId4"/>
    <p:sldLayoutId id="2147484510" r:id="rId5"/>
    <p:sldLayoutId id="2147484511" r:id="rId6"/>
    <p:sldLayoutId id="2147484493" r:id="rId7"/>
    <p:sldLayoutId id="2147484512" r:id="rId8"/>
    <p:sldLayoutId id="2147484513" r:id="rId9"/>
    <p:sldLayoutId id="2147484494" r:id="rId10"/>
    <p:sldLayoutId id="21474844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Clips/2video_0003.wmv" TargetMode="Externa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images.search.yahoo.com/r/_ylt=A2KJke5UzzNPQ0UAwhGjzbkF;_ylu=X3oDMTBpcGszamw0BHNlYwNmcC1pbWcEc2xrA2ltZw--/SIG=1432b76ih/EXP=1328824276/**http:/www.tga-online.com.au/products/Backbone-15%22--Laptop-Backpack-%7B47%7D-School-Bag-%252dRED.html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Clips/introbeg.wmv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Clips/interview2_0001.wmv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Clips/bone1.swf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066800" y="3886200"/>
            <a:ext cx="7239000" cy="1752600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sz="4800" b="1" dirty="0" smtClean="0"/>
              <a:t>SK SERI BINTANG SELATAN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581400" y="1905000"/>
            <a:ext cx="2005013" cy="2854325"/>
          </a:xfrm>
          <a:noFill/>
        </p:spPr>
      </p:pic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3048000" y="762000"/>
            <a:ext cx="3276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WELCOME</a:t>
            </a:r>
            <a:endParaRPr lang="en-US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153400" cy="990600"/>
          </a:xfrm>
        </p:spPr>
        <p:txBody>
          <a:bodyPr/>
          <a:lstStyle/>
          <a:p>
            <a:r>
              <a:rPr lang="en-US" sz="5400" smtClean="0"/>
              <a:t>Initiatives by the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pPr marL="401638" indent="-401638">
              <a:buFont typeface="Arial" charset="0"/>
              <a:buNone/>
              <a:defRPr/>
            </a:pPr>
            <a:r>
              <a:rPr lang="en-US" dirty="0" smtClean="0"/>
              <a:t>1) </a:t>
            </a:r>
            <a:r>
              <a:rPr lang="en-US" sz="2800" dirty="0" smtClean="0"/>
              <a:t>Assisting smaller kids in lifting their heavy bags when climbing the staircase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sz="2400" i="1" dirty="0" smtClean="0">
                <a:hlinkClick r:id="rId2" action="ppaction://hlinkfile"/>
              </a:rPr>
              <a:t>Clips\2video_0003.wmv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153400" cy="990600"/>
          </a:xfrm>
        </p:spPr>
        <p:txBody>
          <a:bodyPr/>
          <a:lstStyle/>
          <a:p>
            <a:r>
              <a:rPr lang="en-US" sz="5400" smtClean="0"/>
              <a:t>Initiatives by the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pPr marL="401638" indent="-401638">
              <a:buFont typeface="Arial" charset="0"/>
              <a:buNone/>
              <a:defRPr/>
            </a:pPr>
            <a:r>
              <a:rPr lang="en-US" dirty="0" smtClean="0"/>
              <a:t>2) Providing Lockers for all students</a:t>
            </a:r>
            <a:endParaRPr lang="en-US" sz="2800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33796" name="Picture 6" descr="C:\Documents and Settings\Young Animators\Desktop\Photos &amp; Videos\DAN645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878013"/>
            <a:ext cx="6477000" cy="497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153400" cy="990600"/>
          </a:xfrm>
        </p:spPr>
        <p:txBody>
          <a:bodyPr/>
          <a:lstStyle/>
          <a:p>
            <a:r>
              <a:rPr lang="en-US" sz="5400" smtClean="0"/>
              <a:t>Initiatives by the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pPr marL="401638" indent="-401638">
              <a:buFont typeface="Arial" charset="0"/>
              <a:buNone/>
              <a:defRPr/>
            </a:pPr>
            <a:r>
              <a:rPr lang="en-US" dirty="0" smtClean="0"/>
              <a:t>However, the lockers are not fully </a:t>
            </a:r>
            <a:r>
              <a:rPr lang="en-US" dirty="0" err="1" smtClean="0"/>
              <a:t>utilised</a:t>
            </a:r>
            <a:endParaRPr lang="en-US" sz="2800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34820" name="Picture 7" descr="C:\Documents and Settings\Young Animators\Desktop\Photos &amp; Videos\DAN645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33600"/>
            <a:ext cx="4500563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9" descr="C:\Documents and Settings\Young Animators\Desktop\Photos &amp; Videos\DAN645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8050" y="2133600"/>
            <a:ext cx="44259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153400" cy="990600"/>
          </a:xfrm>
        </p:spPr>
        <p:txBody>
          <a:bodyPr/>
          <a:lstStyle/>
          <a:p>
            <a:r>
              <a:rPr lang="en-US" sz="5400" smtClean="0"/>
              <a:t>Initiatives by the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638800"/>
          </a:xfrm>
        </p:spPr>
        <p:txBody>
          <a:bodyPr/>
          <a:lstStyle/>
          <a:p>
            <a:pPr marL="401638" indent="-401638">
              <a:buFont typeface="Arial" charset="0"/>
              <a:buNone/>
              <a:defRPr/>
            </a:pPr>
            <a:r>
              <a:rPr lang="en-US" dirty="0" smtClean="0"/>
              <a:t>continue…</a:t>
            </a:r>
          </a:p>
          <a:p>
            <a:pPr marL="401638" indent="-401638">
              <a:buFont typeface="Arial" charset="0"/>
              <a:buNone/>
              <a:defRPr/>
            </a:pPr>
            <a:endParaRPr lang="en-US" sz="2800" dirty="0" smtClean="0"/>
          </a:p>
          <a:p>
            <a:pPr marL="401638" indent="-401638">
              <a:buFont typeface="Arial" charset="0"/>
              <a:buNone/>
              <a:defRPr/>
            </a:pPr>
            <a:endParaRPr lang="en-US" sz="2800" dirty="0" smtClean="0"/>
          </a:p>
          <a:p>
            <a:pPr marL="401638" indent="-401638">
              <a:buFont typeface="Arial" charset="0"/>
              <a:buNone/>
              <a:defRPr/>
            </a:pPr>
            <a:endParaRPr lang="en-US" sz="2800" dirty="0" smtClean="0"/>
          </a:p>
          <a:p>
            <a:pPr marL="401638" indent="-401638">
              <a:buFont typeface="Arial" charset="0"/>
              <a:buNone/>
              <a:defRPr/>
            </a:pPr>
            <a:endParaRPr lang="en-US" sz="2800" dirty="0" smtClean="0"/>
          </a:p>
          <a:p>
            <a:pPr marL="401638" indent="-401638">
              <a:buFont typeface="Arial" charset="0"/>
              <a:buNone/>
              <a:defRPr/>
            </a:pPr>
            <a:endParaRPr lang="en-US" sz="2800" dirty="0" smtClean="0"/>
          </a:p>
          <a:p>
            <a:pPr marL="401638" indent="-401638">
              <a:buFont typeface="Arial" charset="0"/>
              <a:buNone/>
              <a:defRPr/>
            </a:pPr>
            <a:endParaRPr lang="en-US" sz="2800" dirty="0" smtClean="0"/>
          </a:p>
          <a:p>
            <a:pPr marL="401638" indent="-401638">
              <a:buFont typeface="Arial" charset="0"/>
              <a:buNone/>
              <a:defRPr/>
            </a:pPr>
            <a:endParaRPr lang="en-US" sz="2800" dirty="0" smtClean="0"/>
          </a:p>
          <a:p>
            <a:pPr marL="401638" indent="-401638">
              <a:buFont typeface="Arial" charset="0"/>
              <a:buNone/>
              <a:defRPr/>
            </a:pPr>
            <a:endParaRPr lang="en-US" sz="2800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sz="2800" dirty="0" smtClean="0"/>
              <a:t>Lockers are not fully </a:t>
            </a:r>
            <a:r>
              <a:rPr lang="en-US" sz="2800" dirty="0" err="1" smtClean="0"/>
              <a:t>utilised</a:t>
            </a:r>
            <a:r>
              <a:rPr lang="en-US" sz="2800" dirty="0" smtClean="0"/>
              <a:t>. Based on our findings, there are not many schools which provides such privileges 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35844" name="Picture 2" descr="C:\Documents and Settings\Young Animators\Desktop\Photos &amp; Videos\DAN645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52600"/>
            <a:ext cx="48323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6" descr="C:\Documents and Settings\Young Animators\Desktop\Photos &amp; Videos\DAN645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752600"/>
            <a:ext cx="419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153400" cy="990600"/>
          </a:xfrm>
        </p:spPr>
        <p:txBody>
          <a:bodyPr/>
          <a:lstStyle/>
          <a:p>
            <a:r>
              <a:rPr lang="en-US" sz="5400" smtClean="0"/>
              <a:t>Initiatives by the School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638800"/>
          </a:xfrm>
        </p:spPr>
        <p:txBody>
          <a:bodyPr/>
          <a:lstStyle/>
          <a:p>
            <a:pPr marL="401638" indent="-401638">
              <a:buFont typeface="Arial" charset="0"/>
              <a:buNone/>
            </a:pPr>
            <a:r>
              <a:rPr lang="en-US" sz="2800" smtClean="0"/>
              <a:t>3) </a:t>
            </a:r>
            <a:r>
              <a:rPr lang="en-US" sz="2400" smtClean="0"/>
              <a:t>The School puts up the Time-table on its website every year, so that parents and students can view it anytime</a:t>
            </a:r>
          </a:p>
        </p:txBody>
      </p:sp>
      <p:pic>
        <p:nvPicPr>
          <p:cNvPr id="36868" name="Picture 5" descr="C:\Documents and Settings\Young Animators\Desktop\bag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905000"/>
            <a:ext cx="6934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474663" y="5767388"/>
            <a:ext cx="1066800" cy="228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main-img" descr="Image Detail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0"/>
            <a:ext cx="1981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13775" cy="990600"/>
          </a:xfrm>
        </p:spPr>
        <p:txBody>
          <a:bodyPr/>
          <a:lstStyle/>
          <a:p>
            <a:pPr eaLnBrk="1" hangingPunct="1"/>
            <a:r>
              <a:rPr lang="en-US" sz="4800" smtClean="0">
                <a:solidFill>
                  <a:schemeClr val="bg1"/>
                </a:solidFill>
              </a:rPr>
              <a:t>Suggested solutions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143000" y="1981200"/>
            <a:ext cx="5029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228600" y="1646238"/>
            <a:ext cx="8763000" cy="5211762"/>
          </a:xfrm>
        </p:spPr>
        <p:txBody>
          <a:bodyPr>
            <a:normAutofit fontScale="85000" lnSpcReduction="20000"/>
          </a:bodyPr>
          <a:lstStyle/>
          <a:p>
            <a:pPr marL="568325" indent="-568325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3500" b="1" dirty="0" smtClean="0">
                <a:solidFill>
                  <a:schemeClr val="bg1"/>
                </a:solidFill>
              </a:rPr>
              <a:t>Ensure your child;</a:t>
            </a:r>
          </a:p>
          <a:p>
            <a:pPr marL="568325" indent="-568325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sz="1000" b="1" dirty="0" smtClean="0">
              <a:solidFill>
                <a:schemeClr val="bg1"/>
              </a:solidFill>
            </a:endParaRPr>
          </a:p>
          <a:p>
            <a:pPr marL="568325" indent="-568325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en-US" sz="3500" b="1" dirty="0" smtClean="0">
                <a:solidFill>
                  <a:schemeClr val="bg1"/>
                </a:solidFill>
              </a:rPr>
              <a:t>Follows  the time table </a:t>
            </a:r>
          </a:p>
          <a:p>
            <a:pPr marL="568325" indent="-568325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en-US" sz="3500" b="1" dirty="0" smtClean="0">
                <a:solidFill>
                  <a:schemeClr val="bg1"/>
                </a:solidFill>
              </a:rPr>
              <a:t>Carry the required items only</a:t>
            </a:r>
          </a:p>
          <a:p>
            <a:pPr marL="568325" indent="-568325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en-US" sz="3500" b="1" dirty="0" smtClean="0">
                <a:solidFill>
                  <a:schemeClr val="bg1"/>
                </a:solidFill>
              </a:rPr>
              <a:t>Use the school lockers frequently</a:t>
            </a:r>
          </a:p>
          <a:p>
            <a:pPr marL="568325" indent="-568325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en-US" sz="3500" b="1" dirty="0" smtClean="0">
                <a:solidFill>
                  <a:schemeClr val="bg1"/>
                </a:solidFill>
              </a:rPr>
              <a:t>Wear both straps of the bag and position the bag correctly</a:t>
            </a:r>
          </a:p>
          <a:p>
            <a:pPr marL="568325" indent="-568325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en-US" sz="3500" b="1" dirty="0" smtClean="0">
                <a:solidFill>
                  <a:schemeClr val="bg1"/>
                </a:solidFill>
              </a:rPr>
              <a:t>Do not purchase bags made of heavy materials, </a:t>
            </a:r>
            <a:r>
              <a:rPr lang="en-US" sz="3500" b="1" dirty="0" err="1" smtClean="0">
                <a:solidFill>
                  <a:schemeClr val="bg1"/>
                </a:solidFill>
              </a:rPr>
              <a:t>eg</a:t>
            </a:r>
            <a:r>
              <a:rPr lang="en-US" sz="3500" b="1" dirty="0" smtClean="0">
                <a:solidFill>
                  <a:schemeClr val="bg1"/>
                </a:solidFill>
              </a:rPr>
              <a:t>. leather </a:t>
            </a:r>
          </a:p>
          <a:p>
            <a:pPr marL="568325" indent="-568325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endParaRPr lang="en-US" sz="1700" b="1" dirty="0" smtClean="0">
              <a:solidFill>
                <a:schemeClr val="bg1"/>
              </a:solidFill>
            </a:endParaRP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en-US" sz="3500" b="1" dirty="0" smtClean="0">
                <a:solidFill>
                  <a:schemeClr val="bg1"/>
                </a:solidFill>
              </a:rPr>
              <a:t>Parents to regularly monitor the weight of the children’s bag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14400"/>
          </a:xfrm>
        </p:spPr>
        <p:txBody>
          <a:bodyPr/>
          <a:lstStyle/>
          <a:p>
            <a:pPr eaLnBrk="1" hangingPunct="1"/>
            <a:r>
              <a:rPr lang="en-US" sz="5400" b="1" smtClean="0"/>
              <a:t>Thank You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0"/>
            <a:ext cx="8458200" cy="5334000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1600" b="1" dirty="0" smtClean="0"/>
              <a:t>SK Seri </a:t>
            </a:r>
            <a:r>
              <a:rPr lang="en-US" sz="1600" b="1" dirty="0" err="1" smtClean="0"/>
              <a:t>Bintang</a:t>
            </a:r>
            <a:r>
              <a:rPr lang="en-US" sz="1600" b="1" dirty="0" smtClean="0"/>
              <a:t> Selatan </a:t>
            </a:r>
            <a:r>
              <a:rPr lang="en-US" sz="1600" dirty="0" smtClean="0"/>
              <a:t>students shall be putting up this study in a detailed manner for the upcoming International Competition known as </a:t>
            </a:r>
            <a:r>
              <a:rPr lang="en-US" sz="1600" dirty="0" err="1" smtClean="0"/>
              <a:t>CyberFair</a:t>
            </a:r>
            <a:r>
              <a:rPr lang="en-US" sz="1600" dirty="0" smtClean="0"/>
              <a:t> </a:t>
            </a:r>
            <a:r>
              <a:rPr lang="en-US" sz="1600" dirty="0" err="1" smtClean="0"/>
              <a:t>organised</a:t>
            </a:r>
            <a:r>
              <a:rPr lang="en-US" sz="1600" dirty="0" smtClean="0"/>
              <a:t> </a:t>
            </a:r>
            <a:r>
              <a:rPr lang="en-US" sz="1600" dirty="0" smtClean="0"/>
              <a:t>by </a:t>
            </a:r>
            <a:r>
              <a:rPr lang="en-US" sz="1600" dirty="0" smtClean="0"/>
              <a:t>Global School Net.</a:t>
            </a:r>
            <a:endParaRPr lang="en-US" sz="1600" dirty="0" smtClean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sz="1600" dirty="0" smtClean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sz="1600" dirty="0" smtClean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sz="1600" dirty="0" smtClean="0"/>
          </a:p>
          <a:p>
            <a:pPr marL="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endParaRPr lang="en-US" sz="1730" dirty="0" smtClean="0"/>
          </a:p>
          <a:p>
            <a:pPr marL="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en-US" sz="2400" dirty="0" smtClean="0"/>
              <a:t>We would appreciate parents’ </a:t>
            </a:r>
          </a:p>
          <a:p>
            <a:pPr marL="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en-US" sz="2400" b="1" dirty="0" smtClean="0"/>
              <a:t>Constructive</a:t>
            </a:r>
            <a:r>
              <a:rPr lang="en-US" sz="2400" dirty="0" smtClean="0"/>
              <a:t> comments, to ensure</a:t>
            </a:r>
          </a:p>
          <a:p>
            <a:pPr marL="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en-US" sz="2400" dirty="0" smtClean="0"/>
              <a:t>SKSBS emerges the overall </a:t>
            </a:r>
          </a:p>
          <a:p>
            <a:pPr marL="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en-US" sz="2400" b="1" dirty="0" smtClean="0"/>
              <a:t>Champions</a:t>
            </a:r>
            <a:r>
              <a:rPr lang="en-US" sz="2400" dirty="0" smtClean="0"/>
              <a:t> in this International </a:t>
            </a:r>
          </a:p>
          <a:p>
            <a:pPr marL="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en-US" sz="2400" dirty="0" smtClean="0"/>
              <a:t>competition.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sz="1600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sz="1600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sz="1600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Special thanks to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En Azhari bin Hj Omar</a:t>
            </a:r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Pn Lim Choo Siem</a:t>
            </a:r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En Halim</a:t>
            </a:r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En Rashdan</a:t>
            </a:r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All Teachers and Parents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19800"/>
            <a:ext cx="8183563" cy="609600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SK Seri </a:t>
            </a:r>
            <a:r>
              <a:rPr lang="en-US" dirty="0" err="1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Bintang</a:t>
            </a: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Selatan, KL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145097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3200" b="1" smtClean="0"/>
              <a:t>Effects of Heavy Bags on Children</a:t>
            </a:r>
          </a:p>
          <a:p>
            <a:pPr eaLnBrk="1" hangingPunct="1">
              <a:buFont typeface="Wingdings 2" pitchFamily="18" charset="2"/>
              <a:buNone/>
            </a:pPr>
            <a:endParaRPr lang="en-US" sz="2000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en-US" b="1" i="1" smtClean="0"/>
              <a:t>A Presentation to Parents</a:t>
            </a:r>
          </a:p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1600200" y="4953000"/>
            <a:ext cx="57912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spc="300" dirty="0">
                <a:solidFill>
                  <a:srgbClr val="FF0000"/>
                </a:solidFill>
                <a:latin typeface="Comic Sans MS" pitchFamily="66" charset="0"/>
              </a:rPr>
              <a:t>Ouch!! My back hurts, Mom !!</a:t>
            </a:r>
          </a:p>
          <a:p>
            <a:pPr>
              <a:defRPr/>
            </a:pPr>
            <a:endParaRPr lang="en-US" b="1" spc="300" dirty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en-US" sz="1100" i="1" spc="300" dirty="0">
                <a:hlinkClick r:id="rId3" action="ppaction://hlinkfile"/>
              </a:rPr>
              <a:t>video</a:t>
            </a:r>
            <a:endParaRPr lang="en-US" sz="1100" i="1" spc="300" dirty="0"/>
          </a:p>
        </p:txBody>
      </p:sp>
      <p:pic>
        <p:nvPicPr>
          <p:cNvPr id="24581" name="Picture 4" descr="Image Detai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2209800"/>
            <a:ext cx="259080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991600" cy="6858000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200" dirty="0" smtClean="0">
                <a:latin typeface="Arial Rounded MT Bold" pitchFamily="34" charset="0"/>
                <a:cs typeface="Times New Roman" pitchFamily="18" charset="0"/>
              </a:rPr>
              <a:t>School children are burdened to carry a variety of heavy objects to school </a:t>
            </a:r>
            <a:r>
              <a:rPr lang="en-US" sz="2200" dirty="0" err="1" smtClean="0">
                <a:latin typeface="Arial Rounded MT Bold" pitchFamily="34" charset="0"/>
                <a:cs typeface="Times New Roman" pitchFamily="18" charset="0"/>
              </a:rPr>
              <a:t>eg</a:t>
            </a:r>
            <a:r>
              <a:rPr lang="en-US" sz="2200" dirty="0" smtClean="0">
                <a:latin typeface="Arial Rounded MT Bold" pitchFamily="34" charset="0"/>
                <a:cs typeface="Times New Roman" pitchFamily="18" charset="0"/>
              </a:rPr>
              <a:t>. large text books, note books, sports kits, heavy stationary, water bottle and Tiffin box.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200" dirty="0" smtClean="0">
              <a:latin typeface="Arial Rounded MT Bold" pitchFamily="34" charset="0"/>
              <a:cs typeface="Times New Roman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200" dirty="0" smtClean="0">
              <a:latin typeface="Arial Rounded MT Bold" pitchFamily="34" charset="0"/>
              <a:cs typeface="Times New Roman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200" dirty="0" smtClean="0">
              <a:latin typeface="Arial Rounded MT Bold" pitchFamily="34" charset="0"/>
              <a:cs typeface="Times New Roman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200" dirty="0" smtClean="0">
              <a:latin typeface="Arial Rounded MT Bold" pitchFamily="34" charset="0"/>
              <a:cs typeface="Times New Roman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200" dirty="0" smtClean="0">
              <a:latin typeface="Arial Rounded MT Bold" pitchFamily="34" charset="0"/>
              <a:cs typeface="Times New Roman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200" dirty="0" smtClean="0">
              <a:latin typeface="Arial Rounded MT Bold" pitchFamily="34" charset="0"/>
              <a:cs typeface="Times New Roman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200" dirty="0" smtClean="0">
              <a:latin typeface="Arial Rounded MT Bold" pitchFamily="34" charset="0"/>
              <a:cs typeface="Times New Roman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200" dirty="0" smtClean="0">
              <a:latin typeface="Arial Rounded MT Bold" pitchFamily="34" charset="0"/>
              <a:cs typeface="Times New Roman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200" dirty="0" smtClean="0">
              <a:latin typeface="Arial Rounded MT Bold" pitchFamily="34" charset="0"/>
              <a:cs typeface="Times New Roman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200" dirty="0" smtClean="0">
              <a:latin typeface="Arial Rounded MT Bold" pitchFamily="34" charset="0"/>
              <a:cs typeface="Times New Roman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200" dirty="0" smtClean="0">
              <a:latin typeface="Arial Rounded MT Bold" pitchFamily="34" charset="0"/>
              <a:cs typeface="Times New Roman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200" dirty="0" smtClean="0">
              <a:latin typeface="Arial Rounded MT Bold" pitchFamily="34" charset="0"/>
              <a:cs typeface="Times New Roman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200" dirty="0" smtClean="0">
                <a:latin typeface="Arial Rounded MT Bold" pitchFamily="34" charset="0"/>
                <a:cs typeface="Times New Roman" pitchFamily="18" charset="0"/>
              </a:rPr>
              <a:t>Sometimes the weight carried on their back is 30% to 40% of their own weight. This leads to various problems for the children.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pic>
        <p:nvPicPr>
          <p:cNvPr id="25603" name="Picture 2" descr="Image Detail"/>
          <p:cNvPicPr>
            <a:picLocks noChangeAspect="1" noChangeArrowheads="1"/>
          </p:cNvPicPr>
          <p:nvPr/>
        </p:nvPicPr>
        <p:blipFill>
          <a:blip r:embed="rId2"/>
          <a:srcRect b="4932"/>
          <a:stretch>
            <a:fillRect/>
          </a:stretch>
        </p:blipFill>
        <p:spPr bwMode="auto">
          <a:xfrm>
            <a:off x="1447800" y="1524000"/>
            <a:ext cx="60642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1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5778500"/>
          </a:xfrm>
        </p:spPr>
        <p:txBody>
          <a:bodyPr/>
          <a:lstStyle/>
          <a:p>
            <a:pPr marL="115888" indent="-6350" algn="just">
              <a:buFont typeface="Wingdings 3" pitchFamily="18" charset="2"/>
              <a:buNone/>
              <a:defRPr/>
            </a:pPr>
            <a:r>
              <a:rPr lang="en-US" sz="2800" dirty="0" smtClean="0"/>
              <a:t>In view of this problem, we the SKSBS’ </a:t>
            </a:r>
            <a:r>
              <a:rPr lang="en-US" sz="2800" dirty="0" err="1" smtClean="0"/>
              <a:t>CyberFair</a:t>
            </a:r>
            <a:r>
              <a:rPr lang="en-US" sz="2800" dirty="0" smtClean="0"/>
              <a:t> </a:t>
            </a:r>
            <a:r>
              <a:rPr lang="en-US" sz="2800" dirty="0" smtClean="0"/>
              <a:t>Project Team 1 has taken up an initiative to </a:t>
            </a:r>
            <a:r>
              <a:rPr lang="en-US" sz="2800" b="1" dirty="0" smtClean="0"/>
              <a:t>address and resolve</a:t>
            </a:r>
            <a:r>
              <a:rPr lang="en-US" sz="2800" dirty="0" smtClean="0"/>
              <a:t> this problem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The Team…</a:t>
            </a:r>
          </a:p>
          <a:p>
            <a:pPr>
              <a:defRPr/>
            </a:pPr>
            <a:endParaRPr lang="en-US" dirty="0" smtClean="0"/>
          </a:p>
        </p:txBody>
      </p:sp>
      <p:pic>
        <p:nvPicPr>
          <p:cNvPr id="26627" name="Picture 2" descr="F:\Photos &amp; Videos\DAN645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971800"/>
            <a:ext cx="42418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3" descr="F:\Photos &amp; Videos\DAN64512.JPG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4648200" y="2971800"/>
            <a:ext cx="43434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1"/>
          <p:cNvSpPr>
            <a:spLocks noGrp="1"/>
          </p:cNvSpPr>
          <p:nvPr>
            <p:ph idx="1"/>
          </p:nvPr>
        </p:nvSpPr>
        <p:spPr>
          <a:xfrm>
            <a:off x="0" y="152400"/>
            <a:ext cx="8229600" cy="5549900"/>
          </a:xfrm>
        </p:spPr>
        <p:txBody>
          <a:bodyPr/>
          <a:lstStyle/>
          <a:p>
            <a:pPr marL="107950" indent="0">
              <a:buFont typeface="Wingdings 3" pitchFamily="18" charset="2"/>
              <a:buNone/>
            </a:pPr>
            <a:r>
              <a:rPr lang="en-US" smtClean="0"/>
              <a:t>The Team…. </a:t>
            </a:r>
          </a:p>
          <a:p>
            <a:pPr marL="107950" indent="0">
              <a:buFont typeface="Wingdings 3" pitchFamily="18" charset="2"/>
              <a:buNone/>
            </a:pPr>
            <a:r>
              <a:rPr lang="en-US" smtClean="0"/>
              <a:t>In Action</a:t>
            </a:r>
          </a:p>
        </p:txBody>
      </p:sp>
      <p:pic>
        <p:nvPicPr>
          <p:cNvPr id="27651" name="Picture 2" descr="F:\Photos &amp; Videos\DAN64517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1524000"/>
            <a:ext cx="46482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3" descr="F:\Photos &amp; Videos\DAN645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470275"/>
            <a:ext cx="441960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7" descr="C:\Documents and Settings\Young Animators\Desktop\Photos &amp; Videos\DAN645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0"/>
            <a:ext cx="4419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610600" cy="5257800"/>
          </a:xfrm>
        </p:spPr>
        <p:txBody>
          <a:bodyPr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We present here the following;</a:t>
            </a:r>
          </a:p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1050" dirty="0" smtClean="0">
              <a:solidFill>
                <a:schemeClr val="bg1"/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Views of our school teachers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Effects on students’ health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Facts and findings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Recommended solutions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91600" cy="990600"/>
          </a:xfrm>
        </p:spPr>
        <p:txBody>
          <a:bodyPr/>
          <a:lstStyle/>
          <a:p>
            <a:pPr eaLnBrk="1" hangingPunct="1"/>
            <a:r>
              <a:rPr lang="en-US" sz="4200" b="1" smtClean="0"/>
              <a:t>Views of our school teachers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i="1" smtClean="0">
                <a:hlinkClick r:id="rId2" action="ppaction://hlinkfile"/>
              </a:rPr>
              <a:t>video</a:t>
            </a:r>
            <a:endParaRPr lang="en-US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Effects on students’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Lets view this the live demo…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Now lets view the same in </a:t>
            </a:r>
            <a:r>
              <a:rPr lang="en-US" sz="3200" b="1" i="1" dirty="0" smtClean="0"/>
              <a:t>animated</a:t>
            </a:r>
            <a:r>
              <a:rPr lang="en-US" sz="3200" dirty="0" smtClean="0"/>
              <a:t> </a:t>
            </a:r>
            <a:r>
              <a:rPr lang="en-US" dirty="0" smtClean="0"/>
              <a:t>form to see how does the damage takes place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2800" i="1" dirty="0" smtClean="0"/>
              <a:t>	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2400" i="1" dirty="0" smtClean="0">
                <a:hlinkClick r:id="rId3" action="ppaction://hlinkfile"/>
              </a:rPr>
              <a:t>Clips\bone1.swf</a:t>
            </a:r>
            <a:endParaRPr lang="en-US" sz="2400" i="1" dirty="0" smtClean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sz="2400" i="1" dirty="0" smtClean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2400" i="1" dirty="0" smtClean="0"/>
              <a:t>This also causes inconvenience in moving around and accidents.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Facts and findings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257800"/>
          </a:xfrm>
        </p:spPr>
        <p:txBody>
          <a:bodyPr/>
          <a:lstStyle/>
          <a:p>
            <a:pPr eaLnBrk="1" hangingPunct="1"/>
            <a:r>
              <a:rPr lang="en-US" sz="2400" smtClean="0"/>
              <a:t>The weight of the bag should not exceed 10% to 15% of the child’s weight. </a:t>
            </a:r>
          </a:p>
          <a:p>
            <a:pPr eaLnBrk="1" hangingPunct="1">
              <a:buFont typeface="Wingdings 2" pitchFamily="18" charset="2"/>
              <a:buNone/>
            </a:pPr>
            <a:endParaRPr lang="en-US" sz="300" i="1" smtClean="0"/>
          </a:p>
          <a:p>
            <a:pPr algn="r" eaLnBrk="1" hangingPunct="1">
              <a:buFont typeface="Wingdings 2" pitchFamily="18" charset="2"/>
              <a:buNone/>
            </a:pPr>
            <a:r>
              <a:rPr lang="en-US" sz="1400" i="1" smtClean="0"/>
              <a:t>International Recommended Backpack Weight</a:t>
            </a:r>
          </a:p>
          <a:p>
            <a:pPr eaLnBrk="1" hangingPunct="1"/>
            <a:endParaRPr lang="en-US" sz="2400" smtClean="0"/>
          </a:p>
          <a:p>
            <a:pPr eaLnBrk="1" hangingPunct="1">
              <a:buFont typeface="Wingdings 2" pitchFamily="18" charset="2"/>
              <a:buNone/>
            </a:pPr>
            <a:r>
              <a:rPr lang="en-US" sz="2400" smtClean="0"/>
              <a:t>	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66800" y="2286000"/>
          <a:ext cx="7086600" cy="4343400"/>
        </p:xfrm>
        <a:graphic>
          <a:graphicData uri="http://schemas.openxmlformats.org/drawingml/2006/table">
            <a:tbl>
              <a:tblPr/>
              <a:tblGrid>
                <a:gridCol w="3284160"/>
                <a:gridCol w="3802440"/>
              </a:tblGrid>
              <a:tr h="5646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Student's Weight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Maximum Bag Weight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3909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(KG)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(KG)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5646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646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25-35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46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35-45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46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45-55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46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55-65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64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 one should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carry more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than </a:t>
                      </a:r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10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ncours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2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3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4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793</TotalTime>
  <Words>451</Words>
  <Application>Microsoft Office PowerPoint</Application>
  <PresentationFormat>On-screen Show (4:3)</PresentationFormat>
  <Paragraphs>129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Arial</vt:lpstr>
      <vt:lpstr>Verdana</vt:lpstr>
      <vt:lpstr>Wingdings 2</vt:lpstr>
      <vt:lpstr>Calibri</vt:lpstr>
      <vt:lpstr>Wingdings</vt:lpstr>
      <vt:lpstr>Lucida Sans Unicode</vt:lpstr>
      <vt:lpstr>Wingdings 3</vt:lpstr>
      <vt:lpstr>Comic Sans MS</vt:lpstr>
      <vt:lpstr>Arial Rounded MT Bold</vt:lpstr>
      <vt:lpstr>Times New Roman</vt:lpstr>
      <vt:lpstr>Aspect</vt:lpstr>
      <vt:lpstr>Median</vt:lpstr>
      <vt:lpstr>Office Theme</vt:lpstr>
      <vt:lpstr>Concourse</vt:lpstr>
      <vt:lpstr>Slide 1</vt:lpstr>
      <vt:lpstr>SK Seri Bintang Selatan, KL</vt:lpstr>
      <vt:lpstr>Slide 3</vt:lpstr>
      <vt:lpstr>Slide 4</vt:lpstr>
      <vt:lpstr>Slide 5</vt:lpstr>
      <vt:lpstr>Slide 6</vt:lpstr>
      <vt:lpstr>Views of our school teachers</vt:lpstr>
      <vt:lpstr>Effects on students’ health</vt:lpstr>
      <vt:lpstr>Facts and findings</vt:lpstr>
      <vt:lpstr>Initiatives by the School</vt:lpstr>
      <vt:lpstr>Initiatives by the School</vt:lpstr>
      <vt:lpstr>Initiatives by the School</vt:lpstr>
      <vt:lpstr>Initiatives by the School</vt:lpstr>
      <vt:lpstr>Initiatives by the School</vt:lpstr>
      <vt:lpstr>Suggested solutions</vt:lpstr>
      <vt:lpstr>Thank You</vt:lpstr>
      <vt:lpstr>Special thanks to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Ouch!! Mom, my back hurts!!</dc:title>
  <dc:creator>Young Animators</dc:creator>
  <cp:lastModifiedBy>Windows XP</cp:lastModifiedBy>
  <cp:revision>82</cp:revision>
  <dcterms:created xsi:type="dcterms:W3CDTF">2012-01-25T08:29:25Z</dcterms:created>
  <dcterms:modified xsi:type="dcterms:W3CDTF">2013-03-20T14:35:25Z</dcterms:modified>
</cp:coreProperties>
</file>